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75" r:id="rId5"/>
    <p:sldId id="2597" r:id="rId6"/>
    <p:sldId id="271" r:id="rId7"/>
    <p:sldId id="2600" r:id="rId8"/>
    <p:sldId id="2598" r:id="rId9"/>
  </p:sldIdLst>
  <p:sldSz cx="2437765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55" userDrawn="1">
          <p15:clr>
            <a:srgbClr val="A4A3A4"/>
          </p15:clr>
        </p15:guide>
        <p15:guide id="2" pos="14278">
          <p15:clr>
            <a:srgbClr val="A4A3A4"/>
          </p15:clr>
        </p15:guide>
        <p15:guide id="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E1"/>
    <a:srgbClr val="F2F2F2"/>
    <a:srgbClr val="120B05"/>
    <a:srgbClr val="EAEBEB"/>
    <a:srgbClr val="004293"/>
    <a:srgbClr val="F7AD40"/>
    <a:srgbClr val="D8E8F5"/>
    <a:srgbClr val="0C9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/>
    <p:restoredTop sz="94363"/>
  </p:normalViewPr>
  <p:slideViewPr>
    <p:cSldViewPr snapToGrid="0">
      <p:cViewPr varScale="1">
        <p:scale>
          <a:sx n="85" d="100"/>
          <a:sy n="85" d="100"/>
        </p:scale>
        <p:origin x="224" y="224"/>
      </p:cViewPr>
      <p:guideLst>
        <p:guide pos="7655"/>
        <p:guide pos="14278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043B17-68FC-8D46-A33C-05E18E59A7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F1724-C505-FA41-B308-B3903997A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82E8537-326F-4E5E-985D-A35E2BBD9287}" type="datetimeFigureOut">
              <a:rPr lang="en-US"/>
              <a:pPr>
                <a:defRPr/>
              </a:pPr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ED988-5A9B-FD48-AB57-89D70C7C9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89803-4543-7741-8AE0-28AD5FE060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9D79D6-F471-40FD-8C04-C30C1E115F3A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299CD-B3B1-8547-AF99-5CCD6D8194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C5ACB-BB70-3842-AD03-4C41D0A67E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fld id="{6E3F07DA-7647-47B0-BEAE-4AE26830D292}" type="datetimeFigureOut">
              <a:rPr lang="en-US"/>
              <a:pPr>
                <a:defRPr/>
              </a:pPr>
              <a:t>3/10/23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DD73EA9-D304-6F48-9E51-7DEDFBC86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EE6832-07D9-BC48-9B7B-D2A07E85A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E3293-998B-1B46-BF0A-38DA1ABABD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4875C-4A0C-8143-AC91-04EEF58DA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 Light" panose="020F0302020204030204" pitchFamily="34" charset="0"/>
              </a:defRPr>
            </a:lvl1pPr>
          </a:lstStyle>
          <a:p>
            <a:fld id="{1961D340-9B72-4328-B0C9-3D7990545818}" type="slidenum">
              <a:rPr lang="en-US" altLang="de-DE"/>
              <a:pPr/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D3EBBD56-CFC6-49B1-A0D6-101A882A6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34A2CCD3-DB4F-4D8C-9AF2-EDAD8C778E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>
              <a:latin typeface="Calibri Light" panose="020F0302020204030204" pitchFamily="34" charset="0"/>
            </a:endParaRPr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FCB621D-4C10-4356-AEB7-55CCE4790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fld id="{7B4D7607-4FF2-4F3E-A392-B3A40AF7F2F0}" type="slidenum">
              <a:rPr lang="en-US" altLang="de-DE" sz="1200">
                <a:latin typeface="Calibri Light" panose="020F0302020204030204" pitchFamily="34" charset="0"/>
              </a:rPr>
              <a:pPr/>
              <a:t>1</a:t>
            </a:fld>
            <a:endParaRPr lang="en-US" altLang="de-DE" sz="1200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●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,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an </a:t>
            </a:r>
            <a:r>
              <a:rPr lang="de-DE" dirty="0" err="1"/>
              <a:t>intense</a:t>
            </a:r>
            <a:r>
              <a:rPr lang="de-DE" dirty="0"/>
              <a:t> </a:t>
            </a:r>
            <a:r>
              <a:rPr lang="de-DE" dirty="0" err="1"/>
              <a:t>brainstorming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nowadays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shopping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4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1.) First,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fragmented</a:t>
            </a:r>
            <a:r>
              <a:rPr lang="de-DE" dirty="0"/>
              <a:t> </a:t>
            </a:r>
            <a:r>
              <a:rPr lang="de-DE" dirty="0" err="1"/>
              <a:t>supply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plattforms</a:t>
            </a:r>
            <a:r>
              <a:rPr lang="de-DE" dirty="0"/>
              <a:t> </a:t>
            </a:r>
            <a:r>
              <a:rPr lang="de-DE" dirty="0" err="1"/>
              <a:t>offering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clothes</a:t>
            </a:r>
            <a:endParaRPr lang="de-DE" dirty="0"/>
          </a:p>
          <a:p>
            <a:endParaRPr lang="de-DE" dirty="0"/>
          </a:p>
          <a:p>
            <a:r>
              <a:rPr lang="de-DE" dirty="0"/>
              <a:t>2.) 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shopping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browse </a:t>
            </a:r>
            <a:r>
              <a:rPr lang="de-DE" dirty="0" err="1"/>
              <a:t>through</a:t>
            </a:r>
            <a:r>
              <a:rPr lang="de-DE" dirty="0"/>
              <a:t> multiple </a:t>
            </a:r>
            <a:r>
              <a:rPr lang="de-DE" dirty="0" err="1"/>
              <a:t>plattforms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clothing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  <a:p>
            <a:endParaRPr lang="de-DE" dirty="0"/>
          </a:p>
          <a:p>
            <a:r>
              <a:rPr lang="de-DE" dirty="0"/>
              <a:t>3.) </a:t>
            </a:r>
            <a:r>
              <a:rPr lang="de-DE" dirty="0" err="1"/>
              <a:t>Thirdly</a:t>
            </a:r>
            <a:r>
              <a:rPr lang="de-DE" dirty="0"/>
              <a:t>,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websites</a:t>
            </a:r>
            <a:r>
              <a:rPr lang="de-DE" dirty="0"/>
              <a:t> do not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suggestions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4.)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lastly</a:t>
            </a:r>
            <a:r>
              <a:rPr lang="de-DE" dirty="0"/>
              <a:t>,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inflation</a:t>
            </a:r>
            <a:r>
              <a:rPr lang="de-DE" dirty="0"/>
              <a:t>, </a:t>
            </a:r>
            <a:r>
              <a:rPr lang="de-DE" dirty="0" err="1"/>
              <a:t>prices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clothing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rise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endParaRPr lang="de-DE" dirty="0"/>
          </a:p>
          <a:p>
            <a:endParaRPr lang="de-DE" dirty="0"/>
          </a:p>
          <a:p>
            <a:r>
              <a:rPr lang="de-DE" dirty="0"/>
              <a:t>● But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product</a:t>
            </a:r>
            <a:r>
              <a:rPr lang="de-DE" dirty="0"/>
              <a:t>,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aimed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penetrate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consumer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2247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3505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>
                <a:latin typeface="Calibri Light" panose="020F0302020204030204" pitchFamily="34" charset="0"/>
              </a:rPr>
              <a:t>●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hope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you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enjoyed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our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presentation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and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are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more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than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welcome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to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answer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any</a:t>
            </a:r>
            <a:r>
              <a:rPr lang="de-DE" altLang="de-DE" dirty="0">
                <a:latin typeface="Calibri Light" panose="020F0302020204030204" pitchFamily="34" charset="0"/>
              </a:rPr>
              <a:t> </a:t>
            </a:r>
            <a:r>
              <a:rPr lang="de-DE" altLang="de-DE" dirty="0" err="1">
                <a:latin typeface="Calibri Light" panose="020F0302020204030204" pitchFamily="34" charset="0"/>
              </a:rPr>
              <a:t>questions</a:t>
            </a:r>
            <a:endParaRPr lang="de-DE" altLang="de-DE" dirty="0">
              <a:latin typeface="Calibri Light" panose="020F03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1D340-9B72-4328-B0C9-3D7990545818}" type="slidenum">
              <a:rPr lang="en-US" altLang="de-DE" smtClean="0"/>
              <a:pPr/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3155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2985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933065" y="4235410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933065" y="8578751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441422" y="4235409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441422" y="8578750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270508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26445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27879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929312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260331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26445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9027879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3929312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8260331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911338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466492"/>
            <a:ext cx="11007969" cy="924950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58372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249750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9750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49750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509636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509636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09636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6769522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6769522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6769522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763719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2" y="6858000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88824" y="6858000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286383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7689274" cy="76892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2" y="8391658"/>
            <a:ext cx="11892732" cy="532434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579858" y="8391658"/>
            <a:ext cx="11797792" cy="532434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391657" y="1"/>
            <a:ext cx="7689274" cy="76892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88376" y="1"/>
            <a:ext cx="7689274" cy="768927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2793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4377652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767066" y="3452063"/>
            <a:ext cx="3008376" cy="300837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073040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8286" y="518286"/>
            <a:ext cx="5416062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286" y="7015341"/>
            <a:ext cx="5416062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452631" y="2498002"/>
            <a:ext cx="8707157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426822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63548" y="0"/>
            <a:ext cx="13414102" cy="109681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20771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3414102" cy="109681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21749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060287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0062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18137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28199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226397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28473" y="1688124"/>
            <a:ext cx="6093171" cy="1033975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564442" y="1688122"/>
            <a:ext cx="6093171" cy="502036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564442" y="7029400"/>
            <a:ext cx="6088205" cy="500941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551353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60036" y="0"/>
            <a:ext cx="10058400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474313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57421" y="0"/>
            <a:ext cx="10058400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498610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57421" y="0"/>
            <a:ext cx="1332022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2369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1332022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829844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6149725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77355" y="6149724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89866" y="6149725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95796" y="6149724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607143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5467" y="8428606"/>
            <a:ext cx="5408124" cy="42205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021" y="4208012"/>
            <a:ext cx="9519561" cy="844118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3589" y="4208012"/>
            <a:ext cx="5408125" cy="42205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619850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51689" y="2833960"/>
            <a:ext cx="9423139" cy="98152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09897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377650" cy="960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21590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4" y="0"/>
            <a:ext cx="1218882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258651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193866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325063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09184" y="0"/>
            <a:ext cx="10193866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886350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80314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60850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88889" y="0"/>
            <a:ext cx="4081412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70301" y="0"/>
            <a:ext cx="4054581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6858000"/>
            <a:ext cx="4060850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71648" y="6858000"/>
            <a:ext cx="4087855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70301" y="6858000"/>
            <a:ext cx="4054581" cy="6858000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247589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455035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8434174" y="5371869"/>
            <a:ext cx="6679466" cy="3785477"/>
          </a:xfrm>
        </p:spPr>
        <p:txBody>
          <a:bodyPr rtlCol="0">
            <a:normAutofit/>
          </a:bodyPr>
          <a:lstStyle>
            <a:lvl1pPr marL="0" indent="0" algn="ctr">
              <a:buNone/>
              <a:defRPr sz="2199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6352915" y="8991653"/>
            <a:ext cx="1013634" cy="1768937"/>
          </a:xfrm>
        </p:spPr>
        <p:txBody>
          <a:bodyPr rtlCol="0">
            <a:normAutofit/>
          </a:bodyPr>
          <a:lstStyle>
            <a:lvl1pPr marL="0" indent="0" algn="l">
              <a:lnSpc>
                <a:spcPct val="50000"/>
              </a:lnSpc>
              <a:buNone/>
              <a:defRPr sz="700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id-ID" noProof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4754354" y="7975469"/>
            <a:ext cx="4254887" cy="2712449"/>
          </a:xfrm>
        </p:spPr>
        <p:txBody>
          <a:bodyPr rtlCol="0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4235822" y="7821109"/>
            <a:ext cx="2254062" cy="2902541"/>
          </a:xfrm>
        </p:spPr>
        <p:txBody>
          <a:bodyPr rtlCol="0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7691338" y="10138875"/>
            <a:ext cx="441690" cy="557901"/>
          </a:xfrm>
        </p:spPr>
        <p:txBody>
          <a:bodyPr rtlCol="0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891647067"/>
      </p:ext>
    </p:extLst>
  </p:cSld>
  <p:clrMapOvr>
    <a:masterClrMapping/>
  </p:clrMapOvr>
  <p:transition spd="med" advClick="0" advTm="2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D7BF9-4156-45B8-8E69-79DA56D327DB}"/>
              </a:ext>
            </a:extLst>
          </p:cNvPr>
          <p:cNvSpPr/>
          <p:nvPr userDrawn="1"/>
        </p:nvSpPr>
        <p:spPr>
          <a:xfrm>
            <a:off x="21732875" y="7938"/>
            <a:ext cx="2101850" cy="15763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3048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6086471" y="487680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12169766" y="-3048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18278473" y="483870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098702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11023" y="8377295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355470" y="8402287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446906" y="8377295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825094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52179" y="0"/>
            <a:ext cx="21873292" cy="13716000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13760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324147" y="9407722"/>
            <a:ext cx="4307154" cy="4308276"/>
          </a:xfr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3599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24144" y="1"/>
            <a:ext cx="4307156" cy="4308278"/>
          </a:xfrm>
          <a:pattFill prst="solidDmn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3599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7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51952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685800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51768" y="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9673813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6858000"/>
            <a:ext cx="16251768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39928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6453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677410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243002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805176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44410" y="2996184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04093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5592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27766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816985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227771" y="2996184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732916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135B83-573D-4887-9BD1-4B0CEC0AA1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dirty="0"/>
              <a:t>Click to edit Master text styles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029" name="Title Placeholder 3">
            <a:extLst>
              <a:ext uri="{FF2B5EF4-FFF2-40B4-BE49-F238E27FC236}">
                <a16:creationId xmlns:a16="http://schemas.microsoft.com/office/drawing/2014/main" id="{E2BD012C-2DE4-4F63-B413-F5943659F2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dirty="0"/>
              <a:t>Click to edit Master title style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CB585EB-D4D4-6C08-485D-FB7FBC06FC09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060" y="12506449"/>
            <a:ext cx="1053235" cy="1053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80" r:id="rId33"/>
    <p:sldLayoutId id="2147484081" r:id="rId34"/>
    <p:sldLayoutId id="2147484092" r:id="rId35"/>
    <p:sldLayoutId id="2147484094" r:id="rId36"/>
    <p:sldLayoutId id="2147484089" r:id="rId37"/>
    <p:sldLayoutId id="2147484090" r:id="rId38"/>
    <p:sldLayoutId id="2147484095" r:id="rId39"/>
  </p:sldLayoutIdLst>
  <p:transition/>
  <p:hf hdr="0" ftr="0" dt="0"/>
  <p:txStyles>
    <p:titleStyle>
      <a:lvl1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2pPr>
      <a:lvl3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3pPr>
      <a:lvl4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4pPr>
      <a:lvl5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9pPr>
    </p:titleStyle>
    <p:bodyStyle>
      <a:lvl1pPr algn="l" defTabSz="1827213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defRPr lang="en-US" sz="48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marL="9128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40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2pPr>
      <a:lvl3pPr marL="18272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6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3pPr>
      <a:lvl4pPr marL="27416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4pPr>
      <a:lvl5pPr marL="36560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6.jp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jpg"/><Relationship Id="rId15" Type="http://schemas.openxmlformats.org/officeDocument/2006/relationships/image" Target="../media/image30.jpe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emf"/><Relationship Id="rId10" Type="http://schemas.openxmlformats.org/officeDocument/2006/relationships/image" Target="../media/image36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oden, drinnen, Decke, Raum enthält.&#10;&#10;Automatisch generierte Beschreibung">
            <a:extLst>
              <a:ext uri="{FF2B5EF4-FFF2-40B4-BE49-F238E27FC236}">
                <a16:creationId xmlns:a16="http://schemas.microsoft.com/office/drawing/2014/main" id="{BB122A82-6B17-3928-3B2A-78636AB9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072"/>
            <a:ext cx="24415749" cy="1580364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AD9A05C-02FA-9DDB-1674-0AE494C7A9CA}"/>
              </a:ext>
            </a:extLst>
          </p:cNvPr>
          <p:cNvSpPr/>
          <p:nvPr/>
        </p:nvSpPr>
        <p:spPr>
          <a:xfrm>
            <a:off x="2169458" y="8133347"/>
            <a:ext cx="22246291" cy="2708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E042D-9C92-BC4C-B080-BCE5C6A2A8E3}"/>
              </a:ext>
            </a:extLst>
          </p:cNvPr>
          <p:cNvSpPr txBox="1"/>
          <p:nvPr/>
        </p:nvSpPr>
        <p:spPr>
          <a:xfrm>
            <a:off x="2412386" y="8853433"/>
            <a:ext cx="212096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Drop into berlin – A place recommender project</a:t>
            </a:r>
            <a:endParaRPr lang="en-US" sz="5000" b="1" dirty="0">
              <a:solidFill>
                <a:schemeClr val="accent3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0DB61F-452F-6466-14AB-E9C77A12CEB0}"/>
              </a:ext>
            </a:extLst>
          </p:cNvPr>
          <p:cNvSpPr txBox="1"/>
          <p:nvPr/>
        </p:nvSpPr>
        <p:spPr>
          <a:xfrm>
            <a:off x="2412386" y="9812076"/>
            <a:ext cx="15032932" cy="70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Leo Krohne | Lukas Bauerschmidt | 10</a:t>
            </a:r>
            <a:r>
              <a:rPr lang="en-US" sz="3000" baseline="30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3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of March 2023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70A7289-0609-3FCF-4A61-33295C8B13D3}"/>
              </a:ext>
            </a:extLst>
          </p:cNvPr>
          <p:cNvSpPr/>
          <p:nvPr/>
        </p:nvSpPr>
        <p:spPr>
          <a:xfrm>
            <a:off x="4882178" y="15627073"/>
            <a:ext cx="22246291" cy="2708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B8D234-185D-014A-B44C-C34903D54CED}"/>
              </a:ext>
            </a:extLst>
          </p:cNvPr>
          <p:cNvSpPr txBox="1"/>
          <p:nvPr/>
        </p:nvSpPr>
        <p:spPr>
          <a:xfrm>
            <a:off x="11560598" y="776371"/>
            <a:ext cx="85542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PROBLEMS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1AE5-68DD-6C45-8019-D16784ACBD70}"/>
              </a:ext>
            </a:extLst>
          </p:cNvPr>
          <p:cNvSpPr txBox="1"/>
          <p:nvPr/>
        </p:nvSpPr>
        <p:spPr>
          <a:xfrm>
            <a:off x="12703983" y="315996"/>
            <a:ext cx="6267450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DROP INTO BERLIN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6B843BD-86E3-90CB-1148-0648C06E2BA9}"/>
              </a:ext>
            </a:extLst>
          </p:cNvPr>
          <p:cNvGrpSpPr/>
          <p:nvPr/>
        </p:nvGrpSpPr>
        <p:grpSpPr>
          <a:xfrm>
            <a:off x="16213282" y="8106003"/>
            <a:ext cx="7111078" cy="4108975"/>
            <a:chOff x="16330848" y="7867464"/>
            <a:chExt cx="7111078" cy="41089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A8A701-830A-1342-BC00-A40CE917B756}"/>
                </a:ext>
              </a:extLst>
            </p:cNvPr>
            <p:cNvSpPr txBox="1"/>
            <p:nvPr/>
          </p:nvSpPr>
          <p:spPr>
            <a:xfrm>
              <a:off x="16830619" y="11099917"/>
              <a:ext cx="6111537" cy="876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Especially in large cities, people need to queue up for restaurant access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B0FE3620-B614-F6B0-8AC9-3D2646A6A72A}"/>
                </a:ext>
              </a:extLst>
            </p:cNvPr>
            <p:cNvGrpSpPr/>
            <p:nvPr/>
          </p:nvGrpSpPr>
          <p:grpSpPr>
            <a:xfrm>
              <a:off x="16330848" y="7867464"/>
              <a:ext cx="7111078" cy="3151550"/>
              <a:chOff x="13903842" y="8472845"/>
              <a:chExt cx="7111078" cy="315155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1CA224-451F-D442-AD8C-E7ED872D881E}"/>
                  </a:ext>
                </a:extLst>
              </p:cNvPr>
              <p:cNvSpPr txBox="1"/>
              <p:nvPr/>
            </p:nvSpPr>
            <p:spPr>
              <a:xfrm>
                <a:off x="13903842" y="10762621"/>
                <a:ext cx="7111078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LONG WAITING </a:t>
                </a:r>
              </a:p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TIMES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DB618C64-D76C-E398-D7D0-D585E804B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11" r="1"/>
              <a:stretch/>
            </p:blipFill>
            <p:spPr>
              <a:xfrm>
                <a:off x="16408187" y="8472845"/>
                <a:ext cx="2102389" cy="214920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4B3DB4A0-76C6-B399-6623-9219BCA8084A}"/>
              </a:ext>
            </a:extLst>
          </p:cNvPr>
          <p:cNvGrpSpPr/>
          <p:nvPr/>
        </p:nvGrpSpPr>
        <p:grpSpPr>
          <a:xfrm>
            <a:off x="16216289" y="2959456"/>
            <a:ext cx="7105065" cy="4140898"/>
            <a:chOff x="16095716" y="2720916"/>
            <a:chExt cx="7105065" cy="41408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39F0CC-1187-3147-9324-CBAE7C5C270B}"/>
                </a:ext>
              </a:extLst>
            </p:cNvPr>
            <p:cNvSpPr txBox="1"/>
            <p:nvPr/>
          </p:nvSpPr>
          <p:spPr>
            <a:xfrm>
              <a:off x="16728000" y="5985292"/>
              <a:ext cx="5840496" cy="876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Requires time, money, and effort to evaluate each place individually.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59339B19-5526-71A9-4879-5D0D548AEFCA}"/>
                </a:ext>
              </a:extLst>
            </p:cNvPr>
            <p:cNvGrpSpPr/>
            <p:nvPr/>
          </p:nvGrpSpPr>
          <p:grpSpPr>
            <a:xfrm>
              <a:off x="16095716" y="2720916"/>
              <a:ext cx="7105065" cy="3202667"/>
              <a:chOff x="13906233" y="3326297"/>
              <a:chExt cx="7105065" cy="320266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5CFD59-4631-1946-A4A8-CDD7643087A4}"/>
                  </a:ext>
                </a:extLst>
              </p:cNvPr>
              <p:cNvSpPr txBox="1"/>
              <p:nvPr/>
            </p:nvSpPr>
            <p:spPr>
              <a:xfrm>
                <a:off x="13906233" y="5667190"/>
                <a:ext cx="7105065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VARIETY OF RESTAURANTS, BARS &amp; CLUBS IN BIG CITIES</a:t>
                </a:r>
              </a:p>
            </p:txBody>
          </p:sp>
          <p:pic>
            <p:nvPicPr>
              <p:cNvPr id="17" name="Grafik 16" descr="Ein Bild, das Karte enthält.&#10;&#10;Automatisch generierte Beschreibung">
                <a:extLst>
                  <a:ext uri="{FF2B5EF4-FFF2-40B4-BE49-F238E27FC236}">
                    <a16:creationId xmlns:a16="http://schemas.microsoft.com/office/drawing/2014/main" id="{EF471F3D-F090-E162-EE7E-FDDB8A1F69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0" r="22077"/>
              <a:stretch/>
            </p:blipFill>
            <p:spPr>
              <a:xfrm>
                <a:off x="16407571" y="3326297"/>
                <a:ext cx="2102389" cy="21116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F045101-18DA-A0F4-99EE-B54691E7ECAE}"/>
              </a:ext>
            </a:extLst>
          </p:cNvPr>
          <p:cNvGrpSpPr/>
          <p:nvPr/>
        </p:nvGrpSpPr>
        <p:grpSpPr>
          <a:xfrm>
            <a:off x="8354062" y="2959456"/>
            <a:ext cx="7904804" cy="4140898"/>
            <a:chOff x="7525952" y="2720916"/>
            <a:chExt cx="7904804" cy="41408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6B6362-40D7-9546-8A9A-3D6A6733711B}"/>
                </a:ext>
              </a:extLst>
            </p:cNvPr>
            <p:cNvSpPr txBox="1"/>
            <p:nvPr/>
          </p:nvSpPr>
          <p:spPr>
            <a:xfrm>
              <a:off x="8556996" y="5985292"/>
              <a:ext cx="5842716" cy="876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34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pc="300" dirty="0">
                  <a:latin typeface="Montserrat Light" charset="0"/>
                  <a:ea typeface="Montserrat Light" charset="0"/>
                  <a:cs typeface="Montserrat Light" charset="0"/>
                </a:rPr>
                <a:t>Challenging to find comparable unique locations.</a:t>
              </a:r>
              <a:endParaRPr lang="en-US" sz="1800" spc="300" dirty="0">
                <a:latin typeface="Montserrat Light" charset="0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A9A56CF1-16DC-84EE-CF95-88E3E3FAB61C}"/>
                </a:ext>
              </a:extLst>
            </p:cNvPr>
            <p:cNvGrpSpPr/>
            <p:nvPr/>
          </p:nvGrpSpPr>
          <p:grpSpPr>
            <a:xfrm>
              <a:off x="7525952" y="2720916"/>
              <a:ext cx="7904804" cy="3202667"/>
              <a:chOff x="1246835" y="3326297"/>
              <a:chExt cx="7904804" cy="320266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29FA5-13B3-9C4F-8EC2-4CF9445EE96E}"/>
                  </a:ext>
                </a:extLst>
              </p:cNvPr>
              <p:cNvSpPr txBox="1"/>
              <p:nvPr/>
            </p:nvSpPr>
            <p:spPr>
              <a:xfrm>
                <a:off x="1246835" y="5667190"/>
                <a:ext cx="7904804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spc="600" dirty="0">
                    <a:solidFill>
                      <a:schemeClr val="tx2"/>
                    </a:solidFill>
                    <a:latin typeface="Montserrat" charset="0"/>
                    <a:ea typeface="Montserrat" charset="0"/>
                    <a:cs typeface="Montserrat" charset="0"/>
                  </a:rPr>
                  <a:t>CONSTANT CITY HOPPING AND REGULAR DINING OUT</a:t>
                </a:r>
              </a:p>
            </p:txBody>
          </p:sp>
          <p:pic>
            <p:nvPicPr>
              <p:cNvPr id="34" name="Grafik 33" descr="Ein Bild, das Person, Personen, Menge enthält.&#10;&#10;Automatisch generierte Beschreibung">
                <a:extLst>
                  <a:ext uri="{FF2B5EF4-FFF2-40B4-BE49-F238E27FC236}">
                    <a16:creationId xmlns:a16="http://schemas.microsoft.com/office/drawing/2014/main" id="{730F3ED0-610A-D25E-E182-8E68FF232E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56" t="366" r="31045" b="-366"/>
              <a:stretch/>
            </p:blipFill>
            <p:spPr>
              <a:xfrm>
                <a:off x="4148043" y="3326297"/>
                <a:ext cx="2102389" cy="21114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50" name="Bildplatzhalter 29" descr="Ein Bild, das Essen, Teller, Mahlzeit, verschieden enthält.&#10;&#10;Automatisch generierte Beschreibung">
            <a:extLst>
              <a:ext uri="{FF2B5EF4-FFF2-40B4-BE49-F238E27FC236}">
                <a16:creationId xmlns:a16="http://schemas.microsoft.com/office/drawing/2014/main" id="{7DB230B6-0DB3-57F5-98FF-193E8F2C32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4" t="199" r="420" b="-199"/>
          <a:stretch/>
        </p:blipFill>
        <p:spPr>
          <a:xfrm>
            <a:off x="-19878" y="-15297"/>
            <a:ext cx="8373939" cy="138082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851C879-C6B1-657A-CF10-3D36ECF8956C}"/>
              </a:ext>
            </a:extLst>
          </p:cNvPr>
          <p:cNvGrpSpPr/>
          <p:nvPr/>
        </p:nvGrpSpPr>
        <p:grpSpPr>
          <a:xfrm>
            <a:off x="8029355" y="8106003"/>
            <a:ext cx="8554219" cy="4108976"/>
            <a:chOff x="8029355" y="8106003"/>
            <a:chExt cx="8554219" cy="4108976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5AFABEF8-9C9C-9720-8974-79FD9AE2B731}"/>
                </a:ext>
              </a:extLst>
            </p:cNvPr>
            <p:cNvGrpSpPr/>
            <p:nvPr/>
          </p:nvGrpSpPr>
          <p:grpSpPr>
            <a:xfrm>
              <a:off x="8029355" y="8106004"/>
              <a:ext cx="8554219" cy="4108975"/>
              <a:chOff x="6896294" y="7867464"/>
              <a:chExt cx="8554219" cy="410897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893D83-CD62-1043-BAEA-F4D4AB6357D2}"/>
                  </a:ext>
                </a:extLst>
              </p:cNvPr>
              <p:cNvSpPr txBox="1"/>
              <p:nvPr/>
            </p:nvSpPr>
            <p:spPr>
              <a:xfrm>
                <a:off x="8252045" y="11099917"/>
                <a:ext cx="5842716" cy="87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434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spc="300" dirty="0">
                    <a:latin typeface="Montserrat Light" charset="0"/>
                    <a:ea typeface="Montserrat Light" charset="0"/>
                    <a:cs typeface="Montserrat Light" charset="0"/>
                  </a:rPr>
                  <a:t>Browsing multiple platforms to find promising places</a:t>
                </a: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17CB6B4B-537F-9728-51F4-B6D69E98A0EA}"/>
                  </a:ext>
                </a:extLst>
              </p:cNvPr>
              <p:cNvGrpSpPr/>
              <p:nvPr/>
            </p:nvGrpSpPr>
            <p:grpSpPr>
              <a:xfrm>
                <a:off x="6896294" y="7867464"/>
                <a:ext cx="8554219" cy="3151550"/>
                <a:chOff x="926350" y="8472845"/>
                <a:chExt cx="8554219" cy="315155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63CA887-A461-324E-8653-295A36BB5FFB}"/>
                    </a:ext>
                  </a:extLst>
                </p:cNvPr>
                <p:cNvSpPr txBox="1"/>
                <p:nvPr/>
              </p:nvSpPr>
              <p:spPr>
                <a:xfrm>
                  <a:off x="926350" y="10762621"/>
                  <a:ext cx="8554219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500" spc="600" dirty="0">
                      <a:solidFill>
                        <a:schemeClr val="tx2"/>
                      </a:solidFill>
                      <a:latin typeface="Montserrat" charset="0"/>
                      <a:ea typeface="Montserrat" charset="0"/>
                      <a:cs typeface="Montserrat" charset="0"/>
                    </a:rPr>
                    <a:t>LIMITED PERSONALIZED</a:t>
                  </a:r>
                </a:p>
                <a:p>
                  <a:pPr algn="ctr"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500" spc="600" dirty="0">
                      <a:solidFill>
                        <a:schemeClr val="tx2"/>
                      </a:solidFill>
                      <a:latin typeface="Montserrat" charset="0"/>
                      <a:ea typeface="Montserrat" charset="0"/>
                      <a:cs typeface="Montserrat" charset="0"/>
                    </a:rPr>
                    <a:t>SUGGESTIONS</a:t>
                  </a:r>
                </a:p>
              </p:txBody>
            </p:sp>
            <p:pic>
              <p:nvPicPr>
                <p:cNvPr id="35" name="Grafik 34" descr="Ein Bild, das Person, Personen, Menge enthält.&#10;&#10;Automatisch generierte Beschreibung">
                  <a:extLst>
                    <a:ext uri="{FF2B5EF4-FFF2-40B4-BE49-F238E27FC236}">
                      <a16:creationId xmlns:a16="http://schemas.microsoft.com/office/drawing/2014/main" id="{2444A167-FFA2-5520-4EEC-BA0B349B43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156" t="366" r="31045" b="-366"/>
                <a:stretch/>
              </p:blipFill>
              <p:spPr>
                <a:xfrm>
                  <a:off x="4152265" y="8472845"/>
                  <a:ext cx="2102389" cy="211142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pic>
          <p:nvPicPr>
            <p:cNvPr id="3" name="Picture 2" descr="A close-up of a world map&#10;&#10;Description automatically generated with medium confidence">
              <a:extLst>
                <a:ext uri="{FF2B5EF4-FFF2-40B4-BE49-F238E27FC236}">
                  <a16:creationId xmlns:a16="http://schemas.microsoft.com/office/drawing/2014/main" id="{BE90DAB7-4476-D18C-E521-BF145047C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3" r="18543"/>
            <a:stretch/>
          </p:blipFill>
          <p:spPr>
            <a:xfrm>
              <a:off x="11255269" y="8106003"/>
              <a:ext cx="2102389" cy="21511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69179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74264" y="4697331"/>
            <a:ext cx="4302269" cy="4302269"/>
            <a:chOff x="1164818" y="2332886"/>
            <a:chExt cx="2151695" cy="2151695"/>
          </a:xfrm>
        </p:grpSpPr>
        <p:sp>
          <p:nvSpPr>
            <p:cNvPr id="5" name="Rectangle 4"/>
            <p:cNvSpPr/>
            <p:nvPr/>
          </p:nvSpPr>
          <p:spPr>
            <a:xfrm>
              <a:off x="1164818" y="2332886"/>
              <a:ext cx="2151695" cy="2151695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000" b="1" spc="600" dirty="0">
                  <a:solidFill>
                    <a:schemeClr val="tx2"/>
                  </a:solidFill>
                  <a:latin typeface="Montserrat" charset="0"/>
                </a:rPr>
                <a:t>DROP INTO BERLIN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26934" y="3523311"/>
              <a:ext cx="92390" cy="353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999" b="1" spc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8E446E02-15F4-9B44-03FB-B53BB6B845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>
            <a:fillRect/>
          </a:stretch>
        </p:blipFill>
        <p:spPr>
          <a:xfrm>
            <a:off x="1469379" y="1"/>
            <a:ext cx="4307156" cy="4308278"/>
          </a:xfrm>
        </p:spPr>
      </p:pic>
      <p:pic>
        <p:nvPicPr>
          <p:cNvPr id="30" name="Bildplatzhalter 29" descr="Ein Bild, das Essen, Teller, Mahlzeit, verschieden enthält.&#10;&#10;Automatisch generierte Beschreibung">
            <a:extLst>
              <a:ext uri="{FF2B5EF4-FFF2-40B4-BE49-F238E27FC236}">
                <a16:creationId xmlns:a16="http://schemas.microsoft.com/office/drawing/2014/main" id="{4F5FE53F-B850-4445-1E75-58C2BBD208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>
          <a:xfrm>
            <a:off x="1469382" y="9407722"/>
            <a:ext cx="4307154" cy="43082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F0344A-026D-4199-5BCC-0B75A4AD1134}"/>
              </a:ext>
            </a:extLst>
          </p:cNvPr>
          <p:cNvSpPr txBox="1"/>
          <p:nvPr/>
        </p:nvSpPr>
        <p:spPr>
          <a:xfrm>
            <a:off x="11770896" y="1144683"/>
            <a:ext cx="85542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SOLUTION AND FEATURES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4014515-A307-B348-156C-52566FCB1A53}"/>
              </a:ext>
            </a:extLst>
          </p:cNvPr>
          <p:cNvSpPr txBox="1"/>
          <p:nvPr/>
        </p:nvSpPr>
        <p:spPr>
          <a:xfrm>
            <a:off x="12914281" y="684308"/>
            <a:ext cx="6267450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DROP INTO BERLIN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51CE81A-8BDA-1999-FFD3-26B39A4CF632}"/>
              </a:ext>
            </a:extLst>
          </p:cNvPr>
          <p:cNvGrpSpPr/>
          <p:nvPr/>
        </p:nvGrpSpPr>
        <p:grpSpPr>
          <a:xfrm>
            <a:off x="16067885" y="4887055"/>
            <a:ext cx="7686638" cy="1163900"/>
            <a:chOff x="16147397" y="5523159"/>
            <a:chExt cx="7686638" cy="1163900"/>
          </a:xfrm>
        </p:grpSpPr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1B889DA2-DBB6-0C31-C363-E62FA6720A94}"/>
                </a:ext>
              </a:extLst>
            </p:cNvPr>
            <p:cNvSpPr txBox="1"/>
            <p:nvPr/>
          </p:nvSpPr>
          <p:spPr>
            <a:xfrm>
              <a:off x="17495451" y="5674222"/>
              <a:ext cx="633858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Outputs personalized AI based recommendation</a:t>
              </a: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4D0A3000-6DBB-21BE-C5BD-FFB4DF91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47397" y="5523159"/>
              <a:ext cx="1163900" cy="1163900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E9BEAADE-2704-E132-7264-71F15430211A}"/>
              </a:ext>
            </a:extLst>
          </p:cNvPr>
          <p:cNvGrpSpPr/>
          <p:nvPr/>
        </p:nvGrpSpPr>
        <p:grpSpPr>
          <a:xfrm>
            <a:off x="16067885" y="6734951"/>
            <a:ext cx="7686638" cy="1008136"/>
            <a:chOff x="16147397" y="7280097"/>
            <a:chExt cx="7686638" cy="1008136"/>
          </a:xfrm>
        </p:grpSpPr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A5BC0689-C838-0744-C671-F733899ECE8C}"/>
                </a:ext>
              </a:extLst>
            </p:cNvPr>
            <p:cNvSpPr txBox="1"/>
            <p:nvPr/>
          </p:nvSpPr>
          <p:spPr>
            <a:xfrm>
              <a:off x="17495451" y="7353278"/>
              <a:ext cx="633858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Provides search function with filters</a:t>
              </a: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A7BC2A10-F26C-80E2-33E7-6603A178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147397" y="7280097"/>
              <a:ext cx="1008136" cy="1008136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BBD64F4-18BF-4041-47F8-7718F1F798AF}"/>
              </a:ext>
            </a:extLst>
          </p:cNvPr>
          <p:cNvGrpSpPr/>
          <p:nvPr/>
        </p:nvGrpSpPr>
        <p:grpSpPr>
          <a:xfrm>
            <a:off x="16154604" y="10434006"/>
            <a:ext cx="7599918" cy="861774"/>
            <a:chOff x="16154604" y="10434006"/>
            <a:chExt cx="7599918" cy="861774"/>
          </a:xfrm>
        </p:grpSpPr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B077789C-BBFF-E1A7-AF13-AC47C6C2C7AC}"/>
                </a:ext>
              </a:extLst>
            </p:cNvPr>
            <p:cNvSpPr txBox="1"/>
            <p:nvPr/>
          </p:nvSpPr>
          <p:spPr>
            <a:xfrm>
              <a:off x="17415938" y="10434006"/>
              <a:ext cx="633858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Allows to discover "hidden" gems</a:t>
              </a: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5C5611D2-FD68-1966-055C-50A62B61E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154604" y="10474056"/>
              <a:ext cx="781675" cy="781675"/>
            </a:xfrm>
            <a:prstGeom prst="rect">
              <a:avLst/>
            </a:prstGeom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3432206-E4E8-2459-1CB5-237AAF86D6E4}"/>
              </a:ext>
            </a:extLst>
          </p:cNvPr>
          <p:cNvGrpSpPr/>
          <p:nvPr/>
        </p:nvGrpSpPr>
        <p:grpSpPr>
          <a:xfrm>
            <a:off x="15990002" y="8427083"/>
            <a:ext cx="7764520" cy="1163901"/>
            <a:chOff x="16069514" y="8459317"/>
            <a:chExt cx="7764520" cy="1163901"/>
          </a:xfrm>
        </p:grpSpPr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7FAF560F-A1E4-812D-5C7F-3726DA82379A}"/>
                </a:ext>
              </a:extLst>
            </p:cNvPr>
            <p:cNvSpPr txBox="1"/>
            <p:nvPr/>
          </p:nvSpPr>
          <p:spPr>
            <a:xfrm>
              <a:off x="17495450" y="8610380"/>
              <a:ext cx="633858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Considers real-time user reviews and ratings</a:t>
              </a: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6A09C0E-21DA-0B2D-C230-C4CBBA6AD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069514" y="8459317"/>
              <a:ext cx="1163901" cy="1163901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D6D141D-B41C-478A-6619-A144E5CECD2C}"/>
              </a:ext>
            </a:extLst>
          </p:cNvPr>
          <p:cNvGrpSpPr/>
          <p:nvPr/>
        </p:nvGrpSpPr>
        <p:grpSpPr>
          <a:xfrm>
            <a:off x="7322420" y="5243137"/>
            <a:ext cx="7043812" cy="5922256"/>
            <a:chOff x="7322420" y="5243137"/>
            <a:chExt cx="7043812" cy="5922256"/>
          </a:xfrm>
        </p:grpSpPr>
        <p:pic>
          <p:nvPicPr>
            <p:cNvPr id="31" name="Picture 29">
              <a:extLst>
                <a:ext uri="{FF2B5EF4-FFF2-40B4-BE49-F238E27FC236}">
                  <a16:creationId xmlns:a16="http://schemas.microsoft.com/office/drawing/2014/main" id="{7E60B815-B875-5553-6330-48839A047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420" y="5243137"/>
              <a:ext cx="7043812" cy="5922256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9B16F01-4CAD-FB60-9E4A-01E0676B4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76" b="-72"/>
            <a:stretch/>
          </p:blipFill>
          <p:spPr>
            <a:xfrm>
              <a:off x="7478186" y="5573484"/>
              <a:ext cx="6600670" cy="3834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7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3406674" y="3571344"/>
            <a:ext cx="5622647" cy="1115283"/>
          </a:xfrm>
          <a:custGeom>
            <a:avLst/>
            <a:gdLst>
              <a:gd name="T0" fmla="*/ 973 w 973"/>
              <a:gd name="T1" fmla="*/ 95 h 193"/>
              <a:gd name="T2" fmla="*/ 918 w 973"/>
              <a:gd name="T3" fmla="*/ 0 h 193"/>
              <a:gd name="T4" fmla="*/ 918 w 973"/>
              <a:gd name="T5" fmla="*/ 31 h 193"/>
              <a:gd name="T6" fmla="*/ 0 w 973"/>
              <a:gd name="T7" fmla="*/ 31 h 193"/>
              <a:gd name="T8" fmla="*/ 0 w 973"/>
              <a:gd name="T9" fmla="*/ 164 h 193"/>
              <a:gd name="T10" fmla="*/ 918 w 973"/>
              <a:gd name="T11" fmla="*/ 164 h 193"/>
              <a:gd name="T12" fmla="*/ 918 w 973"/>
              <a:gd name="T13" fmla="*/ 193 h 193"/>
              <a:gd name="T14" fmla="*/ 973 w 973"/>
              <a:gd name="T15" fmla="*/ 95 h 193"/>
              <a:gd name="T16" fmla="*/ 973 w 973"/>
              <a:gd name="T17" fmla="*/ 95 h 193"/>
              <a:gd name="T18" fmla="*/ 973 w 973"/>
              <a:gd name="T19" fmla="*/ 9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3" h="193">
                <a:moveTo>
                  <a:pt x="973" y="95"/>
                </a:moveTo>
                <a:lnTo>
                  <a:pt x="918" y="0"/>
                </a:lnTo>
                <a:lnTo>
                  <a:pt x="918" y="31"/>
                </a:lnTo>
                <a:lnTo>
                  <a:pt x="0" y="31"/>
                </a:lnTo>
                <a:lnTo>
                  <a:pt x="0" y="164"/>
                </a:lnTo>
                <a:lnTo>
                  <a:pt x="918" y="164"/>
                </a:lnTo>
                <a:lnTo>
                  <a:pt x="918" y="193"/>
                </a:lnTo>
                <a:lnTo>
                  <a:pt x="973" y="95"/>
                </a:lnTo>
                <a:lnTo>
                  <a:pt x="973" y="95"/>
                </a:lnTo>
                <a:lnTo>
                  <a:pt x="973" y="95"/>
                </a:lnTo>
                <a:close/>
              </a:path>
            </a:pathLst>
          </a:custGeom>
          <a:solidFill>
            <a:srgbClr val="EBE6E1"/>
          </a:solidFill>
          <a:ln>
            <a:noFill/>
          </a:ln>
        </p:spPr>
        <p:txBody>
          <a:bodyPr vert="horz" wrap="square" lIns="182832" tIns="91416" rIns="182832" bIns="9141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199" dirty="0">
              <a:latin typeface="Montserrat" pitchFamily="2" charset="77"/>
            </a:endParaRPr>
          </a:p>
        </p:txBody>
      </p:sp>
      <p:sp>
        <p:nvSpPr>
          <p:cNvPr id="2" name="Freeform 1"/>
          <p:cNvSpPr>
            <a:spLocks/>
          </p:cNvSpPr>
          <p:nvPr/>
        </p:nvSpPr>
        <p:spPr bwMode="auto">
          <a:xfrm>
            <a:off x="2625553" y="8038258"/>
            <a:ext cx="5622647" cy="1109505"/>
          </a:xfrm>
          <a:custGeom>
            <a:avLst/>
            <a:gdLst>
              <a:gd name="T0" fmla="*/ 0 w 973"/>
              <a:gd name="T1" fmla="*/ 95 h 192"/>
              <a:gd name="T2" fmla="*/ 54 w 973"/>
              <a:gd name="T3" fmla="*/ 0 h 192"/>
              <a:gd name="T4" fmla="*/ 54 w 973"/>
              <a:gd name="T5" fmla="*/ 31 h 192"/>
              <a:gd name="T6" fmla="*/ 973 w 973"/>
              <a:gd name="T7" fmla="*/ 31 h 192"/>
              <a:gd name="T8" fmla="*/ 973 w 973"/>
              <a:gd name="T9" fmla="*/ 164 h 192"/>
              <a:gd name="T10" fmla="*/ 54 w 973"/>
              <a:gd name="T11" fmla="*/ 164 h 192"/>
              <a:gd name="T12" fmla="*/ 54 w 973"/>
              <a:gd name="T13" fmla="*/ 192 h 192"/>
              <a:gd name="T14" fmla="*/ 0 w 973"/>
              <a:gd name="T15" fmla="*/ 95 h 192"/>
              <a:gd name="T16" fmla="*/ 0 w 973"/>
              <a:gd name="T17" fmla="*/ 95 h 192"/>
              <a:gd name="T18" fmla="*/ 0 w 973"/>
              <a:gd name="T19" fmla="*/ 9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3" h="192">
                <a:moveTo>
                  <a:pt x="0" y="95"/>
                </a:moveTo>
                <a:lnTo>
                  <a:pt x="54" y="0"/>
                </a:lnTo>
                <a:lnTo>
                  <a:pt x="54" y="31"/>
                </a:lnTo>
                <a:lnTo>
                  <a:pt x="973" y="31"/>
                </a:lnTo>
                <a:lnTo>
                  <a:pt x="973" y="164"/>
                </a:lnTo>
                <a:lnTo>
                  <a:pt x="54" y="164"/>
                </a:lnTo>
                <a:lnTo>
                  <a:pt x="54" y="192"/>
                </a:lnTo>
                <a:lnTo>
                  <a:pt x="0" y="95"/>
                </a:lnTo>
                <a:lnTo>
                  <a:pt x="0" y="95"/>
                </a:lnTo>
                <a:lnTo>
                  <a:pt x="0" y="95"/>
                </a:lnTo>
                <a:close/>
              </a:path>
            </a:pathLst>
          </a:custGeom>
          <a:solidFill>
            <a:srgbClr val="EBE6E1"/>
          </a:solidFill>
          <a:ln>
            <a:noFill/>
          </a:ln>
        </p:spPr>
        <p:txBody>
          <a:bodyPr vert="horz" wrap="square" lIns="182832" tIns="91416" rIns="182832" bIns="9141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199" dirty="0">
              <a:latin typeface="Montserrat" pitchFamily="2" charset="77"/>
            </a:endParaRPr>
          </a:p>
        </p:txBody>
      </p:sp>
      <p:sp>
        <p:nvSpPr>
          <p:cNvPr id="3" name="Freeform 2"/>
          <p:cNvSpPr>
            <a:spLocks/>
          </p:cNvSpPr>
          <p:nvPr/>
        </p:nvSpPr>
        <p:spPr bwMode="auto">
          <a:xfrm>
            <a:off x="8609103" y="8038258"/>
            <a:ext cx="5622647" cy="1109505"/>
          </a:xfrm>
          <a:custGeom>
            <a:avLst/>
            <a:gdLst>
              <a:gd name="T0" fmla="*/ 0 w 973"/>
              <a:gd name="T1" fmla="*/ 95 h 192"/>
              <a:gd name="T2" fmla="*/ 52 w 973"/>
              <a:gd name="T3" fmla="*/ 0 h 192"/>
              <a:gd name="T4" fmla="*/ 52 w 973"/>
              <a:gd name="T5" fmla="*/ 31 h 192"/>
              <a:gd name="T6" fmla="*/ 973 w 973"/>
              <a:gd name="T7" fmla="*/ 31 h 192"/>
              <a:gd name="T8" fmla="*/ 973 w 973"/>
              <a:gd name="T9" fmla="*/ 164 h 192"/>
              <a:gd name="T10" fmla="*/ 52 w 973"/>
              <a:gd name="T11" fmla="*/ 164 h 192"/>
              <a:gd name="T12" fmla="*/ 52 w 973"/>
              <a:gd name="T13" fmla="*/ 192 h 192"/>
              <a:gd name="T14" fmla="*/ 0 w 973"/>
              <a:gd name="T15" fmla="*/ 95 h 192"/>
              <a:gd name="T16" fmla="*/ 0 w 973"/>
              <a:gd name="T17" fmla="*/ 95 h 192"/>
              <a:gd name="T18" fmla="*/ 0 w 973"/>
              <a:gd name="T19" fmla="*/ 9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3" h="192">
                <a:moveTo>
                  <a:pt x="0" y="95"/>
                </a:moveTo>
                <a:lnTo>
                  <a:pt x="52" y="0"/>
                </a:lnTo>
                <a:lnTo>
                  <a:pt x="52" y="31"/>
                </a:lnTo>
                <a:lnTo>
                  <a:pt x="973" y="31"/>
                </a:lnTo>
                <a:lnTo>
                  <a:pt x="973" y="164"/>
                </a:lnTo>
                <a:lnTo>
                  <a:pt x="52" y="164"/>
                </a:lnTo>
                <a:lnTo>
                  <a:pt x="52" y="192"/>
                </a:lnTo>
                <a:lnTo>
                  <a:pt x="0" y="95"/>
                </a:lnTo>
                <a:lnTo>
                  <a:pt x="0" y="95"/>
                </a:lnTo>
                <a:lnTo>
                  <a:pt x="0" y="95"/>
                </a:lnTo>
                <a:close/>
              </a:path>
            </a:pathLst>
          </a:custGeom>
          <a:solidFill>
            <a:srgbClr val="EBE6E1"/>
          </a:solidFill>
          <a:ln>
            <a:noFill/>
          </a:ln>
        </p:spPr>
        <p:txBody>
          <a:bodyPr vert="horz" wrap="square" lIns="182832" tIns="91416" rIns="182832" bIns="9141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199" dirty="0">
              <a:latin typeface="Montserrat" pitchFamily="2" charset="77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4552121" y="8038258"/>
            <a:ext cx="5622647" cy="1109505"/>
          </a:xfrm>
          <a:custGeom>
            <a:avLst/>
            <a:gdLst>
              <a:gd name="T0" fmla="*/ 0 w 973"/>
              <a:gd name="T1" fmla="*/ 95 h 192"/>
              <a:gd name="T2" fmla="*/ 52 w 973"/>
              <a:gd name="T3" fmla="*/ 0 h 192"/>
              <a:gd name="T4" fmla="*/ 52 w 973"/>
              <a:gd name="T5" fmla="*/ 31 h 192"/>
              <a:gd name="T6" fmla="*/ 973 w 973"/>
              <a:gd name="T7" fmla="*/ 31 h 192"/>
              <a:gd name="T8" fmla="*/ 973 w 973"/>
              <a:gd name="T9" fmla="*/ 164 h 192"/>
              <a:gd name="T10" fmla="*/ 52 w 973"/>
              <a:gd name="T11" fmla="*/ 164 h 192"/>
              <a:gd name="T12" fmla="*/ 52 w 973"/>
              <a:gd name="T13" fmla="*/ 192 h 192"/>
              <a:gd name="T14" fmla="*/ 0 w 973"/>
              <a:gd name="T15" fmla="*/ 95 h 192"/>
              <a:gd name="T16" fmla="*/ 0 w 973"/>
              <a:gd name="T17" fmla="*/ 95 h 192"/>
              <a:gd name="T18" fmla="*/ 0 w 973"/>
              <a:gd name="T19" fmla="*/ 9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3" h="192">
                <a:moveTo>
                  <a:pt x="0" y="95"/>
                </a:moveTo>
                <a:lnTo>
                  <a:pt x="52" y="0"/>
                </a:lnTo>
                <a:lnTo>
                  <a:pt x="52" y="31"/>
                </a:lnTo>
                <a:lnTo>
                  <a:pt x="973" y="31"/>
                </a:lnTo>
                <a:lnTo>
                  <a:pt x="973" y="164"/>
                </a:lnTo>
                <a:lnTo>
                  <a:pt x="52" y="164"/>
                </a:lnTo>
                <a:lnTo>
                  <a:pt x="52" y="192"/>
                </a:lnTo>
                <a:lnTo>
                  <a:pt x="0" y="95"/>
                </a:lnTo>
                <a:lnTo>
                  <a:pt x="0" y="95"/>
                </a:lnTo>
                <a:lnTo>
                  <a:pt x="0" y="95"/>
                </a:lnTo>
                <a:close/>
              </a:path>
            </a:pathLst>
          </a:custGeom>
          <a:solidFill>
            <a:srgbClr val="EBE6E1"/>
          </a:solidFill>
          <a:ln>
            <a:noFill/>
          </a:ln>
        </p:spPr>
        <p:txBody>
          <a:bodyPr vert="horz" wrap="square" lIns="182832" tIns="91416" rIns="182832" bIns="9141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199" dirty="0">
              <a:latin typeface="Montserrat" pitchFamily="2" charset="77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15933837" y="3738922"/>
            <a:ext cx="6414327" cy="5408837"/>
          </a:xfrm>
          <a:custGeom>
            <a:avLst/>
            <a:gdLst>
              <a:gd name="T0" fmla="*/ 374 w 469"/>
              <a:gd name="T1" fmla="*/ 0 h 394"/>
              <a:gd name="T2" fmla="*/ 0 w 469"/>
              <a:gd name="T3" fmla="*/ 0 h 394"/>
              <a:gd name="T4" fmla="*/ 0 w 469"/>
              <a:gd name="T5" fmla="*/ 57 h 394"/>
              <a:gd name="T6" fmla="*/ 374 w 469"/>
              <a:gd name="T7" fmla="*/ 57 h 394"/>
              <a:gd name="T8" fmla="*/ 412 w 469"/>
              <a:gd name="T9" fmla="*/ 95 h 394"/>
              <a:gd name="T10" fmla="*/ 412 w 469"/>
              <a:gd name="T11" fmla="*/ 287 h 394"/>
              <a:gd name="T12" fmla="*/ 374 w 469"/>
              <a:gd name="T13" fmla="*/ 325 h 394"/>
              <a:gd name="T14" fmla="*/ 354 w 469"/>
              <a:gd name="T15" fmla="*/ 325 h 394"/>
              <a:gd name="T16" fmla="*/ 354 w 469"/>
              <a:gd name="T17" fmla="*/ 313 h 394"/>
              <a:gd name="T18" fmla="*/ 332 w 469"/>
              <a:gd name="T19" fmla="*/ 354 h 394"/>
              <a:gd name="T20" fmla="*/ 354 w 469"/>
              <a:gd name="T21" fmla="*/ 394 h 394"/>
              <a:gd name="T22" fmla="*/ 354 w 469"/>
              <a:gd name="T23" fmla="*/ 382 h 394"/>
              <a:gd name="T24" fmla="*/ 374 w 469"/>
              <a:gd name="T25" fmla="*/ 382 h 394"/>
              <a:gd name="T26" fmla="*/ 469 w 469"/>
              <a:gd name="T27" fmla="*/ 287 h 394"/>
              <a:gd name="T28" fmla="*/ 469 w 469"/>
              <a:gd name="T29" fmla="*/ 95 h 394"/>
              <a:gd name="T30" fmla="*/ 374 w 469"/>
              <a:gd name="T31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9" h="394">
                <a:moveTo>
                  <a:pt x="3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7"/>
                  <a:pt x="0" y="57"/>
                  <a:pt x="0" y="57"/>
                </a:cubicBezTo>
                <a:cubicBezTo>
                  <a:pt x="374" y="57"/>
                  <a:pt x="374" y="57"/>
                  <a:pt x="374" y="57"/>
                </a:cubicBezTo>
                <a:cubicBezTo>
                  <a:pt x="395" y="57"/>
                  <a:pt x="412" y="74"/>
                  <a:pt x="412" y="95"/>
                </a:cubicBezTo>
                <a:cubicBezTo>
                  <a:pt x="412" y="287"/>
                  <a:pt x="412" y="287"/>
                  <a:pt x="412" y="287"/>
                </a:cubicBezTo>
                <a:cubicBezTo>
                  <a:pt x="412" y="308"/>
                  <a:pt x="395" y="325"/>
                  <a:pt x="374" y="325"/>
                </a:cubicBezTo>
                <a:cubicBezTo>
                  <a:pt x="354" y="325"/>
                  <a:pt x="354" y="325"/>
                  <a:pt x="354" y="325"/>
                </a:cubicBezTo>
                <a:cubicBezTo>
                  <a:pt x="354" y="313"/>
                  <a:pt x="354" y="313"/>
                  <a:pt x="354" y="313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54" y="394"/>
                  <a:pt x="354" y="394"/>
                  <a:pt x="354" y="394"/>
                </a:cubicBezTo>
                <a:cubicBezTo>
                  <a:pt x="354" y="382"/>
                  <a:pt x="354" y="382"/>
                  <a:pt x="354" y="382"/>
                </a:cubicBezTo>
                <a:cubicBezTo>
                  <a:pt x="374" y="382"/>
                  <a:pt x="374" y="382"/>
                  <a:pt x="374" y="382"/>
                </a:cubicBezTo>
                <a:cubicBezTo>
                  <a:pt x="427" y="382"/>
                  <a:pt x="469" y="339"/>
                  <a:pt x="469" y="287"/>
                </a:cubicBezTo>
                <a:cubicBezTo>
                  <a:pt x="469" y="95"/>
                  <a:pt x="469" y="95"/>
                  <a:pt x="469" y="95"/>
                </a:cubicBezTo>
                <a:cubicBezTo>
                  <a:pt x="469" y="43"/>
                  <a:pt x="427" y="0"/>
                  <a:pt x="374" y="0"/>
                </a:cubicBezTo>
                <a:close/>
              </a:path>
            </a:pathLst>
          </a:custGeom>
          <a:solidFill>
            <a:srgbClr val="EBE6E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10000"/>
              </a:lnSpc>
            </a:pPr>
            <a:endParaRPr lang="en-US" sz="3199" dirty="0">
              <a:latin typeface="Montserrat" pitchFamily="2" charset="77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619441" y="3571344"/>
            <a:ext cx="5622647" cy="1115283"/>
          </a:xfrm>
          <a:custGeom>
            <a:avLst/>
            <a:gdLst>
              <a:gd name="T0" fmla="*/ 973 w 973"/>
              <a:gd name="T1" fmla="*/ 95 h 193"/>
              <a:gd name="T2" fmla="*/ 921 w 973"/>
              <a:gd name="T3" fmla="*/ 0 h 193"/>
              <a:gd name="T4" fmla="*/ 921 w 973"/>
              <a:gd name="T5" fmla="*/ 31 h 193"/>
              <a:gd name="T6" fmla="*/ 0 w 973"/>
              <a:gd name="T7" fmla="*/ 31 h 193"/>
              <a:gd name="T8" fmla="*/ 0 w 973"/>
              <a:gd name="T9" fmla="*/ 164 h 193"/>
              <a:gd name="T10" fmla="*/ 921 w 973"/>
              <a:gd name="T11" fmla="*/ 164 h 193"/>
              <a:gd name="T12" fmla="*/ 921 w 973"/>
              <a:gd name="T13" fmla="*/ 193 h 193"/>
              <a:gd name="T14" fmla="*/ 973 w 973"/>
              <a:gd name="T15" fmla="*/ 95 h 193"/>
              <a:gd name="T16" fmla="*/ 973 w 973"/>
              <a:gd name="T17" fmla="*/ 95 h 193"/>
              <a:gd name="T18" fmla="*/ 973 w 973"/>
              <a:gd name="T19" fmla="*/ 9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3" h="193">
                <a:moveTo>
                  <a:pt x="973" y="95"/>
                </a:moveTo>
                <a:lnTo>
                  <a:pt x="921" y="0"/>
                </a:lnTo>
                <a:lnTo>
                  <a:pt x="921" y="31"/>
                </a:lnTo>
                <a:lnTo>
                  <a:pt x="0" y="31"/>
                </a:lnTo>
                <a:lnTo>
                  <a:pt x="0" y="164"/>
                </a:lnTo>
                <a:lnTo>
                  <a:pt x="921" y="164"/>
                </a:lnTo>
                <a:lnTo>
                  <a:pt x="921" y="193"/>
                </a:lnTo>
                <a:lnTo>
                  <a:pt x="973" y="95"/>
                </a:lnTo>
                <a:lnTo>
                  <a:pt x="973" y="95"/>
                </a:lnTo>
                <a:lnTo>
                  <a:pt x="973" y="95"/>
                </a:lnTo>
                <a:close/>
              </a:path>
            </a:pathLst>
          </a:custGeom>
          <a:solidFill>
            <a:srgbClr val="EBE6E1"/>
          </a:solidFill>
          <a:ln>
            <a:noFill/>
          </a:ln>
        </p:spPr>
        <p:txBody>
          <a:bodyPr vert="horz" wrap="square" lIns="182832" tIns="91416" rIns="182832" bIns="9141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199" dirty="0">
              <a:latin typeface="Montserrat" pitchFamily="2" charset="77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B1ECCFD-BCE4-5D4E-A49B-6DC112309A82}"/>
              </a:ext>
            </a:extLst>
          </p:cNvPr>
          <p:cNvGrpSpPr/>
          <p:nvPr/>
        </p:nvGrpSpPr>
        <p:grpSpPr>
          <a:xfrm>
            <a:off x="291547" y="9597142"/>
            <a:ext cx="6840920" cy="1667624"/>
            <a:chOff x="291547" y="9597142"/>
            <a:chExt cx="6840920" cy="1667624"/>
          </a:xfrm>
        </p:grpSpPr>
        <p:sp>
          <p:nvSpPr>
            <p:cNvPr id="18" name="TextBox 17"/>
            <p:cNvSpPr txBox="1"/>
            <p:nvPr/>
          </p:nvSpPr>
          <p:spPr>
            <a:xfrm>
              <a:off x="291547" y="9597142"/>
              <a:ext cx="6840920" cy="49244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bg1"/>
                  </a:solidFill>
                  <a:latin typeface="Poppins SemiBold" panose="02000000000000000000" pitchFamily="2" charset="0"/>
                  <a:cs typeface="Poppins SemiBold" panose="02000000000000000000" pitchFamily="2" charset="0"/>
                </a:defRPr>
              </a:lvl1pPr>
            </a:lstStyle>
            <a:p>
              <a:pPr algn="r"/>
              <a:r>
                <a:rPr lang="en-US" sz="2600" spc="600" dirty="0">
                  <a:solidFill>
                    <a:schemeClr val="tx2"/>
                  </a:solidFill>
                  <a:latin typeface="Montserrat" pitchFamily="2" charset="77"/>
                </a:rPr>
                <a:t>Expand Reach</a:t>
              </a:r>
              <a:endParaRPr lang="en-US" sz="2600" b="1" spc="600" dirty="0">
                <a:solidFill>
                  <a:schemeClr val="tx2"/>
                </a:solidFill>
                <a:latin typeface="Montserrat" pitchFamily="2" charset="77"/>
                <a:ea typeface="Ubuntu" charset="0"/>
                <a:cs typeface="Ubuntu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09733" y="10178058"/>
              <a:ext cx="4720269" cy="10867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2000" spc="300" dirty="0">
                  <a:latin typeface="Montserrat" pitchFamily="2" charset="77"/>
                </a:rPr>
                <a:t>Continue to update the database with venues in other cities and countries.</a:t>
              </a:r>
              <a:endParaRPr lang="id-ID" sz="2000" spc="300" dirty="0">
                <a:latin typeface="Montserrat" pitchFamily="2" charset="77"/>
                <a:ea typeface="Open Sans" charset="0"/>
                <a:cs typeface="Open Sans" charset="0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0EF17811-1A24-58C1-B8A0-BCE91D4A27CE}"/>
              </a:ext>
            </a:extLst>
          </p:cNvPr>
          <p:cNvSpPr txBox="1"/>
          <p:nvPr/>
        </p:nvSpPr>
        <p:spPr>
          <a:xfrm>
            <a:off x="3262844" y="1144683"/>
            <a:ext cx="1785196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FUTURE PRODUCT ROADMAP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B476C886-0BAD-20E4-B967-E1E17FA69EAE}"/>
              </a:ext>
            </a:extLst>
          </p:cNvPr>
          <p:cNvSpPr txBox="1"/>
          <p:nvPr/>
        </p:nvSpPr>
        <p:spPr>
          <a:xfrm>
            <a:off x="5648995" y="684308"/>
            <a:ext cx="13079660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DROP INTO BERLIN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38E54725-2305-B86F-8AAF-1D105311F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09" y="3216758"/>
            <a:ext cx="1728000" cy="1728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50" name="TextBox 7">
            <a:extLst>
              <a:ext uri="{FF2B5EF4-FFF2-40B4-BE49-F238E27FC236}">
                <a16:creationId xmlns:a16="http://schemas.microsoft.com/office/drawing/2014/main" id="{4AE45747-1283-CC27-C5E2-3F8D871B0178}"/>
              </a:ext>
            </a:extLst>
          </p:cNvPr>
          <p:cNvSpPr txBox="1"/>
          <p:nvPr/>
        </p:nvSpPr>
        <p:spPr>
          <a:xfrm>
            <a:off x="2106920" y="5008627"/>
            <a:ext cx="1226618" cy="49244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r>
              <a:rPr lang="en-US" sz="2600" b="1" spc="600" dirty="0">
                <a:solidFill>
                  <a:schemeClr val="tx2"/>
                </a:solidFill>
                <a:latin typeface="Montserrat" pitchFamily="2" charset="77"/>
              </a:rPr>
              <a:t>MVP</a:t>
            </a:r>
            <a:endParaRPr lang="en-US" sz="2600" b="1" spc="600" dirty="0">
              <a:solidFill>
                <a:schemeClr val="tx2"/>
              </a:solidFill>
              <a:latin typeface="Montserrat" pitchFamily="2" charset="77"/>
              <a:ea typeface="Ubuntu" charset="0"/>
              <a:cs typeface="Ubuntu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09F38D-57A3-8908-ACE3-7F449FDB23D2}"/>
              </a:ext>
            </a:extLst>
          </p:cNvPr>
          <p:cNvSpPr/>
          <p:nvPr/>
        </p:nvSpPr>
        <p:spPr>
          <a:xfrm>
            <a:off x="7562627" y="7729010"/>
            <a:ext cx="1728000" cy="1728000"/>
          </a:xfrm>
          <a:prstGeom prst="ellipse">
            <a:avLst/>
          </a:prstGeom>
          <a:solidFill>
            <a:srgbClr val="EBE6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8632EA3-C574-DED4-9A61-7E44F32BBF0D}"/>
              </a:ext>
            </a:extLst>
          </p:cNvPr>
          <p:cNvGrpSpPr/>
          <p:nvPr/>
        </p:nvGrpSpPr>
        <p:grpSpPr>
          <a:xfrm>
            <a:off x="7655914" y="7820810"/>
            <a:ext cx="6184474" cy="3443956"/>
            <a:chOff x="7655914" y="7820810"/>
            <a:chExt cx="6184474" cy="3443956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C88781C9-5325-6FF4-1BCC-635D74A5CBA3}"/>
                </a:ext>
              </a:extLst>
            </p:cNvPr>
            <p:cNvGrpSpPr/>
            <p:nvPr/>
          </p:nvGrpSpPr>
          <p:grpSpPr>
            <a:xfrm>
              <a:off x="8024588" y="8156731"/>
              <a:ext cx="5815800" cy="3108035"/>
              <a:chOff x="8024588" y="8156731"/>
              <a:chExt cx="5815800" cy="3108035"/>
            </a:xfrm>
          </p:grpSpPr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CC520961-5EF1-51FE-8A13-D9AD65EB1C3D}"/>
                  </a:ext>
                </a:extLst>
              </p:cNvPr>
              <p:cNvGrpSpPr/>
              <p:nvPr/>
            </p:nvGrpSpPr>
            <p:grpSpPr>
              <a:xfrm>
                <a:off x="8991600" y="9597142"/>
                <a:ext cx="4848788" cy="1667624"/>
                <a:chOff x="8991600" y="9597142"/>
                <a:chExt cx="4848788" cy="166762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871E52-7B43-AB7D-7844-BAF4FC67F23E}"/>
                    </a:ext>
                  </a:extLst>
                </p:cNvPr>
                <p:cNvSpPr txBox="1"/>
                <p:nvPr/>
              </p:nvSpPr>
              <p:spPr>
                <a:xfrm>
                  <a:off x="9978566" y="9597142"/>
                  <a:ext cx="3757759" cy="492444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bg1"/>
                      </a:solidFill>
                      <a:latin typeface="Poppins SemiBold" panose="02000000000000000000" pitchFamily="2" charset="0"/>
                      <a:cs typeface="Poppins SemiBold" panose="02000000000000000000" pitchFamily="2" charset="0"/>
                    </a:defRPr>
                  </a:lvl1pPr>
                </a:lstStyle>
                <a:p>
                  <a:pPr algn="r"/>
                  <a:r>
                    <a:rPr lang="en-US" sz="2600" spc="600" dirty="0">
                      <a:solidFill>
                        <a:schemeClr val="tx2"/>
                      </a:solidFill>
                      <a:latin typeface="Montserrat" pitchFamily="2" charset="77"/>
                      <a:ea typeface="Ubuntu" charset="0"/>
                      <a:cs typeface="Ubuntu" charset="0"/>
                    </a:rPr>
                    <a:t>Grow Database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313046E-2D3E-45DA-EBE8-E90850DB1140}"/>
                    </a:ext>
                  </a:extLst>
                </p:cNvPr>
                <p:cNvSpPr/>
                <p:nvPr/>
              </p:nvSpPr>
              <p:spPr>
                <a:xfrm>
                  <a:off x="8991600" y="10178058"/>
                  <a:ext cx="4848788" cy="108670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2000" spc="300" dirty="0">
                      <a:latin typeface="Montserrat" pitchFamily="2" charset="77"/>
                    </a:rPr>
                    <a:t>Include more types of venues like bars, cafés, clubs etc.</a:t>
                  </a:r>
                  <a:endParaRPr lang="id-ID" sz="2000" spc="300" dirty="0">
                    <a:latin typeface="Montserrat" pitchFamily="2" charset="77"/>
                    <a:ea typeface="Open Sans" charset="0"/>
                    <a:cs typeface="Open Sans" charset="0"/>
                  </a:endParaRPr>
                </a:p>
              </p:txBody>
            </p:sp>
          </p:grpSp>
          <p:pic>
            <p:nvPicPr>
              <p:cNvPr id="31" name="Picture 30" descr="A picture containing text, sign, outdoor, clock&#10;&#10;Description automatically generated">
                <a:extLst>
                  <a:ext uri="{FF2B5EF4-FFF2-40B4-BE49-F238E27FC236}">
                    <a16:creationId xmlns:a16="http://schemas.microsoft.com/office/drawing/2014/main" id="{E8FC6CD7-DC99-5339-FA63-1E70165AE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4588" y="8156731"/>
                <a:ext cx="872558" cy="872558"/>
              </a:xfrm>
              <a:prstGeom prst="rect">
                <a:avLst/>
              </a:prstGeom>
            </p:spPr>
          </p:pic>
        </p:grpSp>
        <p:pic>
          <p:nvPicPr>
            <p:cNvPr id="47" name="Grafik 46" descr="Ein Bild, das Text, Person, draußen, Personen enthält.&#10;&#10;Automatisch generierte Beschreibung">
              <a:extLst>
                <a:ext uri="{FF2B5EF4-FFF2-40B4-BE49-F238E27FC236}">
                  <a16:creationId xmlns:a16="http://schemas.microsoft.com/office/drawing/2014/main" id="{B7945085-7DD5-193F-23B3-4A262736D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5" r="17319"/>
            <a:stretch/>
          </p:blipFill>
          <p:spPr>
            <a:xfrm>
              <a:off x="7655914" y="7820810"/>
              <a:ext cx="1541427" cy="1544400"/>
            </a:xfrm>
            <a:prstGeom prst="ellipse">
              <a:avLst/>
            </a:prstGeom>
          </p:spPr>
        </p:pic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CC18250C-16DF-1DB2-46E9-ADF5B643EC60}"/>
              </a:ext>
            </a:extLst>
          </p:cNvPr>
          <p:cNvSpPr/>
          <p:nvPr/>
        </p:nvSpPr>
        <p:spPr>
          <a:xfrm>
            <a:off x="14711445" y="3268840"/>
            <a:ext cx="1728000" cy="1728000"/>
          </a:xfrm>
          <a:prstGeom prst="ellipse">
            <a:avLst/>
          </a:prstGeom>
          <a:solidFill>
            <a:srgbClr val="EBE6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047D34A2-1A09-9B81-C560-21BF4EC6EC66}"/>
              </a:ext>
            </a:extLst>
          </p:cNvPr>
          <p:cNvGrpSpPr/>
          <p:nvPr/>
        </p:nvGrpSpPr>
        <p:grpSpPr>
          <a:xfrm>
            <a:off x="9755520" y="3360640"/>
            <a:ext cx="6589837" cy="3491281"/>
            <a:chOff x="9755520" y="3360640"/>
            <a:chExt cx="6589837" cy="3491281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76BB5542-315F-97BF-9252-ADCC485EE7DE}"/>
                </a:ext>
              </a:extLst>
            </p:cNvPr>
            <p:cNvGrpSpPr/>
            <p:nvPr/>
          </p:nvGrpSpPr>
          <p:grpSpPr>
            <a:xfrm>
              <a:off x="9755520" y="3690301"/>
              <a:ext cx="6252430" cy="3161620"/>
              <a:chOff x="9755520" y="3690301"/>
              <a:chExt cx="6252430" cy="3161620"/>
            </a:xfrm>
          </p:grpSpPr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59BA0DE9-8E2F-29D8-11D7-419AFEEA6514}"/>
                  </a:ext>
                </a:extLst>
              </p:cNvPr>
              <p:cNvGrpSpPr/>
              <p:nvPr/>
            </p:nvGrpSpPr>
            <p:grpSpPr>
              <a:xfrm>
                <a:off x="9755520" y="5263809"/>
                <a:ext cx="5713424" cy="1588112"/>
                <a:chOff x="9755520" y="5263809"/>
                <a:chExt cx="5713424" cy="1588112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9755520" y="5263809"/>
                  <a:ext cx="5713424" cy="492443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bg1"/>
                      </a:solidFill>
                      <a:latin typeface="Poppins SemiBold" panose="02000000000000000000" pitchFamily="2" charset="0"/>
                      <a:cs typeface="Poppins SemiBold" panose="02000000000000000000" pitchFamily="2" charset="0"/>
                    </a:defRPr>
                  </a:lvl1pPr>
                </a:lstStyle>
                <a:p>
                  <a:r>
                    <a:rPr lang="en-US" sz="2600" spc="600" dirty="0">
                      <a:solidFill>
                        <a:schemeClr val="tx2"/>
                      </a:solidFill>
                      <a:latin typeface="Montserrat" pitchFamily="2" charset="77"/>
                    </a:rPr>
                    <a:t>Implement Description</a:t>
                  </a:r>
                  <a:endParaRPr lang="en-US" sz="2600" b="1" spc="600" dirty="0">
                    <a:solidFill>
                      <a:schemeClr val="tx2"/>
                    </a:solidFill>
                    <a:latin typeface="Montserrat" pitchFamily="2" charset="77"/>
                    <a:ea typeface="Ubuntu" charset="0"/>
                    <a:cs typeface="Ubuntu" charset="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9755520" y="5765213"/>
                  <a:ext cx="5544900" cy="108670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Adapt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the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recommendation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system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to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accept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a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description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of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a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place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as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input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.</a:t>
                  </a:r>
                  <a:endParaRPr lang="id-ID" sz="2000" spc="300" dirty="0">
                    <a:latin typeface="Montserrat" pitchFamily="2" charset="77"/>
                    <a:ea typeface="Open Sans" charset="0"/>
                    <a:cs typeface="Open Sans" charset="0"/>
                  </a:endParaRPr>
                </a:p>
              </p:txBody>
            </p:sp>
          </p:grpSp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B2A6DA4-C05C-4716-D829-CFCCC9CF1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42940" y="3690301"/>
                <a:ext cx="865010" cy="865010"/>
              </a:xfrm>
              <a:prstGeom prst="rect">
                <a:avLst/>
              </a:prstGeom>
            </p:spPr>
          </p:pic>
        </p:grp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4183B327-5442-ED44-F3F7-F557FD0CD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12" r="50473" b="7777"/>
            <a:stretch/>
          </p:blipFill>
          <p:spPr>
            <a:xfrm>
              <a:off x="14805533" y="3360640"/>
              <a:ext cx="1539824" cy="1544400"/>
            </a:xfrm>
            <a:prstGeom prst="ellipse">
              <a:avLst/>
            </a:prstGeom>
          </p:spPr>
        </p:pic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E4E05D8-64CC-C192-8866-B1235E3B9205}"/>
              </a:ext>
            </a:extLst>
          </p:cNvPr>
          <p:cNvSpPr/>
          <p:nvPr/>
        </p:nvSpPr>
        <p:spPr>
          <a:xfrm>
            <a:off x="13739894" y="7729010"/>
            <a:ext cx="1728000" cy="1728000"/>
          </a:xfrm>
          <a:prstGeom prst="ellipse">
            <a:avLst/>
          </a:prstGeom>
          <a:solidFill>
            <a:srgbClr val="EBE6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08B77285-CA91-DEE5-9496-909F8FBFF97D}"/>
              </a:ext>
            </a:extLst>
          </p:cNvPr>
          <p:cNvGrpSpPr/>
          <p:nvPr/>
        </p:nvGrpSpPr>
        <p:grpSpPr>
          <a:xfrm>
            <a:off x="13831694" y="7820810"/>
            <a:ext cx="6038864" cy="3782510"/>
            <a:chOff x="13831694" y="7820810"/>
            <a:chExt cx="6038864" cy="3782510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04F77E1-3D8E-CBB4-0820-213076FD09A7}"/>
                </a:ext>
              </a:extLst>
            </p:cNvPr>
            <p:cNvGrpSpPr/>
            <p:nvPr/>
          </p:nvGrpSpPr>
          <p:grpSpPr>
            <a:xfrm>
              <a:off x="14234571" y="8273750"/>
              <a:ext cx="5635987" cy="3329570"/>
              <a:chOff x="14234571" y="8273750"/>
              <a:chExt cx="5635987" cy="3329570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7A0E159F-82F1-F3A1-2162-65DB24875D57}"/>
                  </a:ext>
                </a:extLst>
              </p:cNvPr>
              <p:cNvGrpSpPr/>
              <p:nvPr/>
            </p:nvGrpSpPr>
            <p:grpSpPr>
              <a:xfrm>
                <a:off x="15330988" y="9597142"/>
                <a:ext cx="4539570" cy="2006178"/>
                <a:chOff x="15330988" y="9597142"/>
                <a:chExt cx="4539570" cy="200617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15785919" y="9597142"/>
                  <a:ext cx="3980577" cy="492443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bg1"/>
                      </a:solidFill>
                      <a:latin typeface="Poppins SemiBold" panose="02000000000000000000" pitchFamily="2" charset="0"/>
                      <a:cs typeface="Poppins SemiBold" panose="02000000000000000000" pitchFamily="2" charset="0"/>
                    </a:defRPr>
                  </a:lvl1pPr>
                </a:lstStyle>
                <a:p>
                  <a:pPr algn="r"/>
                  <a:r>
                    <a:rPr lang="en-US" sz="2600" spc="600" dirty="0">
                      <a:solidFill>
                        <a:schemeClr val="tx2"/>
                      </a:solidFill>
                      <a:latin typeface="Montserrat" pitchFamily="2" charset="77"/>
                      <a:ea typeface="Ubuntu" charset="0"/>
                      <a:cs typeface="Ubuntu" charset="0"/>
                    </a:rPr>
                    <a:t>Tagging System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5330988" y="10178058"/>
                  <a:ext cx="4539570" cy="142526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2000" spc="300" dirty="0">
                      <a:latin typeface="Montserrat" pitchFamily="2" charset="77"/>
                    </a:rPr>
                    <a:t>Build a tagging system that allows the user to further personalize their search.</a:t>
                  </a:r>
                  <a:endParaRPr lang="id-ID" sz="2000" spc="300" dirty="0">
                    <a:latin typeface="Montserrat" pitchFamily="2" charset="77"/>
                    <a:ea typeface="Open Sans" charset="0"/>
                    <a:cs typeface="Open Sans" charset="0"/>
                  </a:endParaRPr>
                </a:p>
              </p:txBody>
            </p:sp>
          </p:grpSp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C463E135-5F21-5FA5-0654-FE515FE67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234571" y="8273750"/>
                <a:ext cx="721646" cy="721646"/>
              </a:xfrm>
              <a:prstGeom prst="rect">
                <a:avLst/>
              </a:prstGeom>
            </p:spPr>
          </p:pic>
        </p:grpSp>
        <p:pic>
          <p:nvPicPr>
            <p:cNvPr id="53" name="Grafik 5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719FB7FC-28DF-0A6D-2C3E-F48046D4B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1694" y="7820810"/>
              <a:ext cx="1544400" cy="1544400"/>
            </a:xfrm>
            <a:prstGeom prst="ellipse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1383CD91-E06B-42B9-2CC2-5980B4EB53EB}"/>
              </a:ext>
            </a:extLst>
          </p:cNvPr>
          <p:cNvSpPr/>
          <p:nvPr/>
        </p:nvSpPr>
        <p:spPr>
          <a:xfrm>
            <a:off x="19717487" y="7729010"/>
            <a:ext cx="1728000" cy="1728000"/>
          </a:xfrm>
          <a:prstGeom prst="ellipse">
            <a:avLst/>
          </a:prstGeom>
          <a:solidFill>
            <a:srgbClr val="EBE6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7FF8830-688C-98B3-DF2D-8E47C41254AB}"/>
              </a:ext>
            </a:extLst>
          </p:cNvPr>
          <p:cNvGrpSpPr/>
          <p:nvPr/>
        </p:nvGrpSpPr>
        <p:grpSpPr>
          <a:xfrm>
            <a:off x="16918230" y="5008627"/>
            <a:ext cx="4539570" cy="4356583"/>
            <a:chOff x="16918230" y="5008627"/>
            <a:chExt cx="4539570" cy="435658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7879488D-44B7-2009-35F1-288989662EA6}"/>
                </a:ext>
              </a:extLst>
            </p:cNvPr>
            <p:cNvGrpSpPr/>
            <p:nvPr/>
          </p:nvGrpSpPr>
          <p:grpSpPr>
            <a:xfrm>
              <a:off x="16918230" y="5008627"/>
              <a:ext cx="4539570" cy="3932934"/>
              <a:chOff x="16918230" y="5008627"/>
              <a:chExt cx="4539570" cy="3932934"/>
            </a:xfrm>
          </p:grpSpPr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1D500B85-05E7-F222-AF39-E6CD93BC26DF}"/>
                  </a:ext>
                </a:extLst>
              </p:cNvPr>
              <p:cNvGrpSpPr/>
              <p:nvPr/>
            </p:nvGrpSpPr>
            <p:grpSpPr>
              <a:xfrm>
                <a:off x="16918230" y="5008627"/>
                <a:ext cx="4539570" cy="1926666"/>
                <a:chOff x="16918230" y="5008627"/>
                <a:chExt cx="4539570" cy="192666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6918230" y="5008627"/>
                  <a:ext cx="3964547" cy="492443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bg1"/>
                      </a:solidFill>
                      <a:latin typeface="Poppins SemiBold" panose="02000000000000000000" pitchFamily="2" charset="0"/>
                      <a:cs typeface="Poppins SemiBold" panose="02000000000000000000" pitchFamily="2" charset="0"/>
                    </a:defRPr>
                  </a:lvl1pPr>
                </a:lstStyle>
                <a:p>
                  <a:r>
                    <a:rPr lang="en-US" sz="2600" spc="600" dirty="0">
                      <a:solidFill>
                        <a:schemeClr val="tx2"/>
                      </a:solidFill>
                      <a:latin typeface="Montserrat" pitchFamily="2" charset="77"/>
                    </a:rPr>
                    <a:t>Improve UX / UI</a:t>
                  </a:r>
                  <a:endParaRPr lang="en-US" sz="2600" b="1" spc="600" dirty="0">
                    <a:solidFill>
                      <a:schemeClr val="tx2"/>
                    </a:solidFill>
                    <a:latin typeface="Montserrat" pitchFamily="2" charset="77"/>
                    <a:ea typeface="Ubuntu" charset="0"/>
                    <a:cs typeface="Ubuntu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16918230" y="5510031"/>
                  <a:ext cx="4539570" cy="142526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Create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unique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identifier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for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each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venue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to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replace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the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Place ID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of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</a:t>
                  </a:r>
                  <a:r>
                    <a:rPr lang="de-DE" sz="2000" spc="300" dirty="0" err="1">
                      <a:latin typeface="Montserrat" pitchFamily="2" charset="77"/>
                      <a:ea typeface="Open Sans" charset="0"/>
                      <a:cs typeface="Open Sans" charset="0"/>
                    </a:rPr>
                    <a:t>the</a:t>
                  </a:r>
                  <a:r>
                    <a:rPr lang="de-DE" sz="2000" spc="300" dirty="0">
                      <a:latin typeface="Montserrat" pitchFamily="2" charset="77"/>
                      <a:ea typeface="Open Sans" charset="0"/>
                      <a:cs typeface="Open Sans" charset="0"/>
                    </a:rPr>
                    <a:t> Google Maps API.</a:t>
                  </a:r>
                  <a:endParaRPr lang="id-ID" sz="2000" spc="300" dirty="0">
                    <a:latin typeface="Montserrat" pitchFamily="2" charset="77"/>
                    <a:ea typeface="Open Sans" charset="0"/>
                    <a:cs typeface="Open Sans" charset="0"/>
                  </a:endParaRPr>
                </a:p>
              </p:txBody>
            </p:sp>
          </p:grp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38CDF28A-A81E-8117-4E1C-418CE6D48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289333" y="8327584"/>
                <a:ext cx="613977" cy="613977"/>
              </a:xfrm>
              <a:prstGeom prst="rect">
                <a:avLst/>
              </a:prstGeom>
            </p:spPr>
          </p:pic>
        </p:grp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3EC5289-48F6-488F-D881-E0660B4A8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0" r="50794"/>
            <a:stretch/>
          </p:blipFill>
          <p:spPr>
            <a:xfrm>
              <a:off x="19810245" y="7820810"/>
              <a:ext cx="1542484" cy="1544400"/>
            </a:xfrm>
            <a:prstGeom prst="ellipse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8207D25-A460-803C-7F9D-E4FD444A2BD9}"/>
              </a:ext>
            </a:extLst>
          </p:cNvPr>
          <p:cNvSpPr/>
          <p:nvPr/>
        </p:nvSpPr>
        <p:spPr>
          <a:xfrm>
            <a:off x="8228130" y="3268840"/>
            <a:ext cx="1728000" cy="1728000"/>
          </a:xfrm>
          <a:prstGeom prst="ellipse">
            <a:avLst/>
          </a:prstGeom>
          <a:solidFill>
            <a:srgbClr val="EBE6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DB4B55B-9B7D-2D50-5DB5-9AB332D90B8D}"/>
              </a:ext>
            </a:extLst>
          </p:cNvPr>
          <p:cNvGrpSpPr/>
          <p:nvPr/>
        </p:nvGrpSpPr>
        <p:grpSpPr>
          <a:xfrm>
            <a:off x="3634911" y="3360640"/>
            <a:ext cx="6224189" cy="3245615"/>
            <a:chOff x="3634911" y="3360640"/>
            <a:chExt cx="6224189" cy="3245615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102A4D8D-662D-2AAB-ACCB-DBFE7DA5B9FE}"/>
                </a:ext>
              </a:extLst>
            </p:cNvPr>
            <p:cNvGrpSpPr/>
            <p:nvPr/>
          </p:nvGrpSpPr>
          <p:grpSpPr>
            <a:xfrm>
              <a:off x="3634911" y="5316937"/>
              <a:ext cx="4830168" cy="1289318"/>
              <a:chOff x="3634911" y="5316937"/>
              <a:chExt cx="4830168" cy="128931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34911" y="5316937"/>
                <a:ext cx="4830168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t">
                <a:spAutoFit/>
              </a:bodyPr>
              <a:lstStyle>
                <a:defPPr>
                  <a:defRPr lang="en-US"/>
                </a:defPPr>
                <a:lvl1pPr>
                  <a:defRPr sz="1600">
                    <a:solidFill>
                      <a:schemeClr val="bg1"/>
                    </a:solidFill>
                    <a:latin typeface="Poppins SemiBold" panose="02000000000000000000" pitchFamily="2" charset="0"/>
                    <a:cs typeface="Poppins SemiBold" panose="02000000000000000000" pitchFamily="2" charset="0"/>
                  </a:defRPr>
                </a:lvl1pPr>
              </a:lstStyle>
              <a:p>
                <a:r>
                  <a:rPr lang="en-US" sz="2600" spc="600" dirty="0">
                    <a:solidFill>
                      <a:schemeClr val="tx2"/>
                    </a:solidFill>
                    <a:latin typeface="Montserrat" pitchFamily="2" charset="77"/>
                  </a:rPr>
                  <a:t>Complete Database</a:t>
                </a:r>
                <a:endParaRPr lang="en-US" sz="2600" b="1" spc="600" dirty="0">
                  <a:solidFill>
                    <a:schemeClr val="tx2"/>
                  </a:solidFill>
                  <a:latin typeface="Montserrat" pitchFamily="2" charset="77"/>
                  <a:ea typeface="Ubuntu" charset="0"/>
                  <a:cs typeface="Ubuntu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660577" y="5858101"/>
                <a:ext cx="4539570" cy="7481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000" spc="300">
                    <a:latin typeface="Montserrat" pitchFamily="2" charset="77"/>
                  </a:rPr>
                  <a:t>Obtain the data of all restaurants in Berlin.</a:t>
                </a:r>
                <a:endParaRPr lang="id-ID" sz="2000" spc="300" dirty="0">
                  <a:solidFill>
                    <a:schemeClr val="accent2"/>
                  </a:solidFill>
                  <a:latin typeface="Montserrat" pitchFamily="2" charset="77"/>
                  <a:ea typeface="Open Sans" charset="0"/>
                  <a:cs typeface="Open Sans" charset="0"/>
                </a:endParaRPr>
              </a:p>
            </p:txBody>
          </p:sp>
        </p:grp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F4E24B6-AA51-EE24-AFD0-8E23C039E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20"/>
            <a:stretch/>
          </p:blipFill>
          <p:spPr>
            <a:xfrm>
              <a:off x="8325161" y="3360640"/>
              <a:ext cx="1533939" cy="1544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742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74D8F59-E365-3C4F-88A4-0027F00495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74D8F59-E365-3C4F-88A4-0027F0049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0001E9C0-3E75-984A-B131-FE5368AD889D}"/>
              </a:ext>
            </a:extLst>
          </p:cNvPr>
          <p:cNvSpPr txBox="1">
            <a:spLocks/>
          </p:cNvSpPr>
          <p:nvPr/>
        </p:nvSpPr>
        <p:spPr bwMode="auto">
          <a:xfrm>
            <a:off x="-794" y="17276"/>
            <a:ext cx="8126413" cy="3760584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txBody>
          <a:bodyPr vert="horz" wrap="square" lIns="182843" tIns="91422" rIns="182843" bIns="91422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2C9FDA7D-579A-4C4D-94D0-F05490C82FBF}"/>
              </a:ext>
            </a:extLst>
          </p:cNvPr>
          <p:cNvSpPr txBox="1">
            <a:spLocks/>
          </p:cNvSpPr>
          <p:nvPr/>
        </p:nvSpPr>
        <p:spPr bwMode="auto">
          <a:xfrm>
            <a:off x="8124824" y="3714795"/>
            <a:ext cx="8126413" cy="3760584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txBody>
          <a:bodyPr vert="horz" wrap="square" lIns="182843" tIns="91422" rIns="182843" bIns="91422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01DB6D0-B153-6045-8C7E-67E46B5B9157}"/>
              </a:ext>
            </a:extLst>
          </p:cNvPr>
          <p:cNvSpPr txBox="1">
            <a:spLocks/>
          </p:cNvSpPr>
          <p:nvPr/>
        </p:nvSpPr>
        <p:spPr bwMode="auto">
          <a:xfrm>
            <a:off x="16251237" y="-36512"/>
            <a:ext cx="8126413" cy="3760584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txBody>
          <a:bodyPr vert="horz" wrap="square" lIns="182843" tIns="91422" rIns="182843" bIns="91422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356CB-13E4-3C42-9A20-C635C4B5D600}"/>
              </a:ext>
            </a:extLst>
          </p:cNvPr>
          <p:cNvSpPr txBox="1"/>
          <p:nvPr/>
        </p:nvSpPr>
        <p:spPr>
          <a:xfrm>
            <a:off x="8644730" y="1573540"/>
            <a:ext cx="7086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08CA8-C8D9-CF49-B23D-9DD663482321}"/>
              </a:ext>
            </a:extLst>
          </p:cNvPr>
          <p:cNvSpPr txBox="1"/>
          <p:nvPr/>
        </p:nvSpPr>
        <p:spPr>
          <a:xfrm>
            <a:off x="404813" y="5319178"/>
            <a:ext cx="7315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SCRAPING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CF99FF-0931-F84D-9208-42F4C47E8E60}"/>
              </a:ext>
            </a:extLst>
          </p:cNvPr>
          <p:cNvSpPr txBox="1"/>
          <p:nvPr/>
        </p:nvSpPr>
        <p:spPr>
          <a:xfrm>
            <a:off x="18683228" y="5319178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WEB APP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8EE369E-8003-3642-913C-28F99BD57CE4}"/>
              </a:ext>
            </a:extLst>
          </p:cNvPr>
          <p:cNvSpPr txBox="1"/>
          <p:nvPr/>
        </p:nvSpPr>
        <p:spPr>
          <a:xfrm>
            <a:off x="1886946" y="8686800"/>
            <a:ext cx="200587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</a:rPr>
              <a:t>Find unique moments </a:t>
            </a:r>
          </a:p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600" dirty="0">
                <a:solidFill>
                  <a:sysClr val="windowText" lastClr="000000"/>
                </a:solidFill>
                <a:latin typeface="Montserrat" charset="0"/>
              </a:rPr>
              <a:t>in Berlin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712BC9A6-8655-7649-873B-CC7A28C7EB4E}"/>
              </a:ext>
            </a:extLst>
          </p:cNvPr>
          <p:cNvSpPr txBox="1"/>
          <p:nvPr/>
        </p:nvSpPr>
        <p:spPr>
          <a:xfrm>
            <a:off x="1965325" y="8226425"/>
            <a:ext cx="62690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1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DROP INTO BERLIN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FDD9BEF-667F-2D41-B933-2CA1BE8099F6}"/>
              </a:ext>
            </a:extLst>
          </p:cNvPr>
          <p:cNvCxnSpPr/>
          <p:nvPr/>
        </p:nvCxnSpPr>
        <p:spPr>
          <a:xfrm>
            <a:off x="0" y="7463516"/>
            <a:ext cx="2437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17D96A-4B4F-653E-05A1-BC9569100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146"/>
            <a:ext cx="4116444" cy="1975893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169AAE6-4258-99CD-91B5-F50EB4218F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/>
          <a:stretch/>
        </p:blipFill>
        <p:spPr>
          <a:xfrm>
            <a:off x="4116444" y="1897568"/>
            <a:ext cx="3399428" cy="144313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1D91D63-6626-633E-6AF3-F6928764D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43" y="3921371"/>
            <a:ext cx="2337529" cy="1566438"/>
          </a:xfrm>
          <a:prstGeom prst="rect">
            <a:avLst/>
          </a:prstGeom>
        </p:spPr>
      </p:pic>
      <p:pic>
        <p:nvPicPr>
          <p:cNvPr id="15" name="Picture 14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CFC8AAB0-A05A-325D-33C0-DC16995E1C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446" y="4414101"/>
            <a:ext cx="1944853" cy="1616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1BB794-D64E-F8A2-5D5C-EB9078C25F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073" y="6576017"/>
            <a:ext cx="2140178" cy="563966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0F3F10A2-7BF5-EAE8-5FDF-70A599A49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557" y="1117816"/>
            <a:ext cx="4329391" cy="1443130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B25D7AE4-8B52-CEA7-0F90-D24DEAA0CC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259" y="958609"/>
            <a:ext cx="1523969" cy="176653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8442C5E2-9699-892B-ABEB-5314B5D563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057" y="5933769"/>
            <a:ext cx="2704427" cy="13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0878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1292087626074E8828C6DD6037B661" ma:contentTypeVersion="6" ma:contentTypeDescription="Criar um novo documento." ma:contentTypeScope="" ma:versionID="1bf2fa6f3e8db0e9adb25e2a870161f7">
  <xsd:schema xmlns:xsd="http://www.w3.org/2001/XMLSchema" xmlns:xs="http://www.w3.org/2001/XMLSchema" xmlns:p="http://schemas.microsoft.com/office/2006/metadata/properties" xmlns:ns2="ae78dae5-a4cd-460d-9ac2-8585ba5512b4" targetNamespace="http://schemas.microsoft.com/office/2006/metadata/properties" ma:root="true" ma:fieldsID="5e7c778767d0d8e4eeb94ce7b13d03ec" ns2:_="">
    <xsd:import namespace="ae78dae5-a4cd-460d-9ac2-8585ba551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8dae5-a4cd-460d-9ac2-8585ba551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CD009C-5C1F-45AF-ABB1-8BF46A0F5C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78dae5-a4cd-460d-9ac2-8585ba5512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27B06-4B38-4828-844D-74CBD8952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E3E1A9-FADF-435B-B48F-2804BF11F3EF}">
  <ds:schemaRefs>
    <ds:schemaRef ds:uri="ae78dae5-a4cd-460d-9ac2-8585ba5512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392</Words>
  <Application>Microsoft Macintosh PowerPoint</Application>
  <PresentationFormat>Benutzerdefiniert</PresentationFormat>
  <Paragraphs>60</Paragraphs>
  <Slides>5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Lato Light</vt:lpstr>
      <vt:lpstr>Montserrat</vt:lpstr>
      <vt:lpstr>Montserrat Hairline</vt:lpstr>
      <vt:lpstr>Montserrat Light</vt:lpstr>
      <vt:lpstr>Default Theme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Slidepro Co.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Ghost PowerPoint Template</dc:title>
  <dc:subject/>
  <dc:creator>Slidepro Design</dc:creator>
  <cp:keywords/>
  <dc:description/>
  <cp:lastModifiedBy>ge37cib</cp:lastModifiedBy>
  <cp:revision>20</cp:revision>
  <dcterms:created xsi:type="dcterms:W3CDTF">2014-11-12T21:47:38Z</dcterms:created>
  <dcterms:modified xsi:type="dcterms:W3CDTF">2023-03-10T17:42:48Z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0x010100D31292087626074E8828C6DD6037B661</vt:lpwstr>
  </property>
</Properties>
</file>